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alant Bold" charset="1" panose="00000800000000000000"/>
      <p:regular r:id="rId21"/>
    </p:embeddedFont>
    <p:embeddedFont>
      <p:font typeface="Aleo Bold Italics" charset="1" panose="020F0802020204030203"/>
      <p:regular r:id="rId22"/>
    </p:embeddedFont>
    <p:embeddedFont>
      <p:font typeface="Aleo Bold" charset="1" panose="020F0802020204030203"/>
      <p:regular r:id="rId23"/>
    </p:embeddedFont>
    <p:embeddedFont>
      <p:font typeface="Arimo Bold" charset="1" panose="020B0704020202020204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jpeg" Type="http://schemas.openxmlformats.org/officeDocument/2006/relationships/image"/><Relationship Id="rId4" Target="../media/image18.png" Type="http://schemas.openxmlformats.org/officeDocument/2006/relationships/image"/><Relationship Id="rId5" Target="../media/image40.jpeg" Type="http://schemas.openxmlformats.org/officeDocument/2006/relationships/image"/><Relationship Id="rId6" Target="../media/VAGvGR35MDk.mp4" Type="http://schemas.openxmlformats.org/officeDocument/2006/relationships/video"/><Relationship Id="rId7" Target="../media/VAGvGR35MDk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jpeg" Type="http://schemas.openxmlformats.org/officeDocument/2006/relationships/image"/><Relationship Id="rId5" Target="../media/image21.png" Type="http://schemas.openxmlformats.org/officeDocument/2006/relationships/image"/><Relationship Id="rId6" Target="../media/image5.pn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jpeg" Type="http://schemas.openxmlformats.org/officeDocument/2006/relationships/image"/><Relationship Id="rId5" Target="../media/image21.png" Type="http://schemas.openxmlformats.org/officeDocument/2006/relationships/image"/><Relationship Id="rId6" Target="../media/image5.pn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11" Target="../media/image31.jpeg" Type="http://schemas.openxmlformats.org/officeDocument/2006/relationships/image"/><Relationship Id="rId2" Target="../media/image17.png" Type="http://schemas.openxmlformats.org/officeDocument/2006/relationships/image"/><Relationship Id="rId3" Target="../media/image1.jpeg" Type="http://schemas.openxmlformats.org/officeDocument/2006/relationships/image"/><Relationship Id="rId4" Target="../media/image18.pn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54500" y="-2081804"/>
            <a:ext cx="5071491" cy="8229600"/>
          </a:xfrm>
          <a:custGeom>
            <a:avLst/>
            <a:gdLst/>
            <a:ahLst/>
            <a:cxnLst/>
            <a:rect r="r" b="b" t="t" l="l"/>
            <a:pathLst>
              <a:path h="8229600" w="5071491">
                <a:moveTo>
                  <a:pt x="0" y="0"/>
                </a:moveTo>
                <a:lnTo>
                  <a:pt x="5071491" y="0"/>
                </a:lnTo>
                <a:lnTo>
                  <a:pt x="5071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39513" y="-2627934"/>
            <a:ext cx="5736426" cy="4114800"/>
          </a:xfrm>
          <a:custGeom>
            <a:avLst/>
            <a:gdLst/>
            <a:ahLst/>
            <a:cxnLst/>
            <a:rect r="r" b="b" t="t" l="l"/>
            <a:pathLst>
              <a:path h="4114800" w="5736426">
                <a:moveTo>
                  <a:pt x="0" y="0"/>
                </a:moveTo>
                <a:lnTo>
                  <a:pt x="5736426" y="0"/>
                </a:lnTo>
                <a:lnTo>
                  <a:pt x="57364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25411" y="7990471"/>
            <a:ext cx="5736426" cy="4114800"/>
          </a:xfrm>
          <a:custGeom>
            <a:avLst/>
            <a:gdLst/>
            <a:ahLst/>
            <a:cxnLst/>
            <a:rect r="r" b="b" t="t" l="l"/>
            <a:pathLst>
              <a:path h="4114800" w="5736426">
                <a:moveTo>
                  <a:pt x="0" y="0"/>
                </a:moveTo>
                <a:lnTo>
                  <a:pt x="5736426" y="0"/>
                </a:lnTo>
                <a:lnTo>
                  <a:pt x="57364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9803">
            <a:off x="10848959" y="740548"/>
            <a:ext cx="6445824" cy="9110705"/>
          </a:xfrm>
          <a:custGeom>
            <a:avLst/>
            <a:gdLst/>
            <a:ahLst/>
            <a:cxnLst/>
            <a:rect r="r" b="b" t="t" l="l"/>
            <a:pathLst>
              <a:path h="9110705" w="6445824">
                <a:moveTo>
                  <a:pt x="0" y="0"/>
                </a:moveTo>
                <a:lnTo>
                  <a:pt x="6445823" y="0"/>
                </a:lnTo>
                <a:lnTo>
                  <a:pt x="6445823" y="9110704"/>
                </a:lnTo>
                <a:lnTo>
                  <a:pt x="0" y="9110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2684">
            <a:off x="11131792" y="1018908"/>
            <a:ext cx="5905010" cy="8441287"/>
          </a:xfrm>
          <a:custGeom>
            <a:avLst/>
            <a:gdLst/>
            <a:ahLst/>
            <a:cxnLst/>
            <a:rect r="r" b="b" t="t" l="l"/>
            <a:pathLst>
              <a:path h="8441287" w="5905010">
                <a:moveTo>
                  <a:pt x="0" y="0"/>
                </a:moveTo>
                <a:lnTo>
                  <a:pt x="5905010" y="0"/>
                </a:lnTo>
                <a:lnTo>
                  <a:pt x="5905010" y="8441287"/>
                </a:lnTo>
                <a:lnTo>
                  <a:pt x="0" y="8441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99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21977" y="2355203"/>
            <a:ext cx="9466246" cy="5566331"/>
            <a:chOff x="0" y="0"/>
            <a:chExt cx="12621662" cy="742177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872658"/>
              <a:ext cx="12621662" cy="554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772"/>
                </a:lnSpc>
              </a:pPr>
              <a:r>
                <a:rPr lang="en-US" b="true" sz="15932">
                  <a:solidFill>
                    <a:srgbClr val="000000"/>
                  </a:solidFill>
                  <a:latin typeface="Halant Bold"/>
                  <a:ea typeface="Halant Bold"/>
                  <a:cs typeface="Halant Bold"/>
                  <a:sym typeface="Halant Bold"/>
                </a:rPr>
                <a:t>WANDER WISE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41790" y="-133350"/>
              <a:ext cx="9155779" cy="1422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4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3200" y="-9471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7283" y="7867650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7" y="0"/>
                </a:lnTo>
                <a:lnTo>
                  <a:pt x="652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085" y="811246"/>
            <a:ext cx="17089831" cy="164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5"/>
              </a:lnSpc>
              <a:spcBef>
                <a:spcPct val="0"/>
              </a:spcBef>
            </a:pPr>
            <a:r>
              <a:rPr lang="en-US" b="true" sz="6409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Novelty &amp; Innovation —What Makes Our System Unique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966" y="3155230"/>
            <a:ext cx="15808068" cy="499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5"/>
              </a:lnSpc>
            </a:pPr>
            <a:r>
              <a:rPr lang="en-US" sz="3385" b="true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2. Discovery Beyond the Obvious</a:t>
            </a:r>
          </a:p>
          <a:p>
            <a:pPr algn="l">
              <a:lnSpc>
                <a:spcPts val="6635"/>
              </a:lnSpc>
            </a:pPr>
          </a:p>
          <a:p>
            <a:pPr algn="l">
              <a:lnSpc>
                <a:spcPts val="6635"/>
              </a:lnSpc>
              <a:spcBef>
                <a:spcPct val="0"/>
              </a:spcBef>
            </a:pP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We actively recommend underex</a:t>
            </a: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plored locations based on cultural relevance, visual similarity, and low crowd scores — helping spread tourism beyond Giza and Luxor</a:t>
            </a:r>
          </a:p>
          <a:p>
            <a:pPr algn="l">
              <a:lnSpc>
                <a:spcPts val="66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3200" y="-9471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7283" y="7867650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7" y="0"/>
                </a:lnTo>
                <a:lnTo>
                  <a:pt x="652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085" y="811246"/>
            <a:ext cx="17089831" cy="164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5"/>
              </a:lnSpc>
              <a:spcBef>
                <a:spcPct val="0"/>
              </a:spcBef>
            </a:pPr>
            <a:r>
              <a:rPr lang="en-US" b="true" sz="6409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Novelty &amp; Innovation —What Makes Our System Unique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10502"/>
            <a:ext cx="15808068" cy="583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5"/>
              </a:lnSpc>
            </a:pPr>
            <a:r>
              <a:rPr lang="en-US" sz="3385" b="true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3. Smart Planning that Thinks Like a Human — Not a Travel App</a:t>
            </a:r>
          </a:p>
          <a:p>
            <a:pPr algn="l">
              <a:lnSpc>
                <a:spcPts val="6635"/>
              </a:lnSpc>
            </a:pPr>
          </a:p>
          <a:p>
            <a:pPr algn="l">
              <a:lnSpc>
                <a:spcPts val="6635"/>
              </a:lnSpc>
            </a:pPr>
            <a:r>
              <a:rPr lang="en-US" sz="3385" b="true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Most travel apps dump a list of places and leave the planning to you.</a:t>
            </a:r>
          </a:p>
          <a:p>
            <a:pPr algn="l">
              <a:lnSpc>
                <a:spcPts val="6635"/>
              </a:lnSpc>
            </a:pPr>
            <a:r>
              <a:rPr lang="en-US" sz="3385" b="true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We do it differently.</a:t>
            </a:r>
          </a:p>
          <a:p>
            <a:pPr algn="l">
              <a:lnSpc>
                <a:spcPts val="6635"/>
              </a:lnSpc>
              <a:spcBef>
                <a:spcPct val="0"/>
              </a:spcBef>
            </a:pP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Our system </a:t>
            </a: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actually understand your goals, then builds a full-day or multi-day itinerary that makes sense — just like a local expert would.</a:t>
            </a:r>
          </a:p>
          <a:p>
            <a:pPr algn="l">
              <a:lnSpc>
                <a:spcPts val="66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3200" y="-9471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7283" y="7867650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7" y="0"/>
                </a:lnTo>
                <a:lnTo>
                  <a:pt x="652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9085" y="3848180"/>
            <a:ext cx="7110580" cy="5605137"/>
          </a:xfrm>
          <a:custGeom>
            <a:avLst/>
            <a:gdLst/>
            <a:ahLst/>
            <a:cxnLst/>
            <a:rect r="r" b="b" t="t" l="l"/>
            <a:pathLst>
              <a:path h="5605137" w="7110580">
                <a:moveTo>
                  <a:pt x="0" y="0"/>
                </a:moveTo>
                <a:lnTo>
                  <a:pt x="7110579" y="0"/>
                </a:lnTo>
                <a:lnTo>
                  <a:pt x="7110579" y="5605137"/>
                </a:lnTo>
                <a:lnTo>
                  <a:pt x="0" y="5605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085" y="858871"/>
            <a:ext cx="17089831" cy="218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24"/>
              </a:lnSpc>
              <a:spcBef>
                <a:spcPct val="0"/>
              </a:spcBef>
            </a:pPr>
            <a:r>
              <a:rPr lang="en-US" b="true" sz="8509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How This Solution Could be Implemented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5331" y="4814802"/>
            <a:ext cx="8633969" cy="24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5"/>
              </a:lnSpc>
              <a:spcBef>
                <a:spcPct val="0"/>
              </a:spcBef>
            </a:pPr>
            <a:r>
              <a:rPr lang="en-US" b="true" sz="3385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Physical cheap machines that can be</a:t>
            </a:r>
            <a:r>
              <a:rPr lang="en-US" b="true" sz="3385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placed literally anywhere (Ancient Sites - Airports - Hotels - Malls)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3200" y="-9471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7283" y="7867650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7" y="0"/>
                </a:lnTo>
                <a:lnTo>
                  <a:pt x="652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672294"/>
            <a:ext cx="7327778" cy="5776350"/>
          </a:xfrm>
          <a:custGeom>
            <a:avLst/>
            <a:gdLst/>
            <a:ahLst/>
            <a:cxnLst/>
            <a:rect r="r" b="b" t="t" l="l"/>
            <a:pathLst>
              <a:path h="5776350" w="7327778">
                <a:moveTo>
                  <a:pt x="0" y="0"/>
                </a:moveTo>
                <a:lnTo>
                  <a:pt x="7327778" y="0"/>
                </a:lnTo>
                <a:lnTo>
                  <a:pt x="7327778" y="5776350"/>
                </a:lnTo>
                <a:lnTo>
                  <a:pt x="0" y="5776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085" y="858871"/>
            <a:ext cx="17089831" cy="218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24"/>
              </a:lnSpc>
              <a:spcBef>
                <a:spcPct val="0"/>
              </a:spcBef>
            </a:pPr>
            <a:r>
              <a:rPr lang="en-US" b="true" sz="8509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How This Solution Could be Implemented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7283" y="4730412"/>
            <a:ext cx="4984552" cy="255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3500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Applying the s</a:t>
            </a:r>
            <a:r>
              <a:rPr lang="en-US" b="true" sz="3500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oftware in a Mobile App/ Website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325" y="-823783"/>
            <a:ext cx="13125450" cy="13125450"/>
          </a:xfrm>
          <a:custGeom>
            <a:avLst/>
            <a:gdLst/>
            <a:ahLst/>
            <a:cxnLst/>
            <a:rect r="r" b="b" t="t" l="l"/>
            <a:pathLst>
              <a:path h="13125450" w="13125450">
                <a:moveTo>
                  <a:pt x="0" y="0"/>
                </a:moveTo>
                <a:lnTo>
                  <a:pt x="13125450" y="0"/>
                </a:lnTo>
                <a:lnTo>
                  <a:pt x="13125450" y="13125450"/>
                </a:lnTo>
                <a:lnTo>
                  <a:pt x="0" y="1312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5375" y="7901251"/>
            <a:ext cx="7484703" cy="2385749"/>
          </a:xfrm>
          <a:custGeom>
            <a:avLst/>
            <a:gdLst/>
            <a:ahLst/>
            <a:cxnLst/>
            <a:rect r="r" b="b" t="t" l="l"/>
            <a:pathLst>
              <a:path h="2385749" w="7484703">
                <a:moveTo>
                  <a:pt x="0" y="0"/>
                </a:moveTo>
                <a:lnTo>
                  <a:pt x="7484703" y="0"/>
                </a:lnTo>
                <a:lnTo>
                  <a:pt x="7484703" y="2385749"/>
                </a:lnTo>
                <a:lnTo>
                  <a:pt x="0" y="238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8225" y="2061697"/>
            <a:ext cx="16230600" cy="73544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92108" y="657225"/>
            <a:ext cx="1703784" cy="1127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499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630002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6"/>
                </a:lnTo>
                <a:lnTo>
                  <a:pt x="0" y="173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0" y="9630002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6"/>
                </a:lnTo>
                <a:lnTo>
                  <a:pt x="0" y="173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44651">
            <a:off x="11755211" y="7288238"/>
            <a:ext cx="7595419" cy="3940124"/>
          </a:xfrm>
          <a:custGeom>
            <a:avLst/>
            <a:gdLst/>
            <a:ahLst/>
            <a:cxnLst/>
            <a:rect r="r" b="b" t="t" l="l"/>
            <a:pathLst>
              <a:path h="3940124" w="7595419">
                <a:moveTo>
                  <a:pt x="0" y="0"/>
                </a:moveTo>
                <a:lnTo>
                  <a:pt x="7595420" y="0"/>
                </a:lnTo>
                <a:lnTo>
                  <a:pt x="7595420" y="3940124"/>
                </a:lnTo>
                <a:lnTo>
                  <a:pt x="0" y="394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59066">
            <a:off x="11573261" y="-650608"/>
            <a:ext cx="6445824" cy="9110705"/>
          </a:xfrm>
          <a:custGeom>
            <a:avLst/>
            <a:gdLst/>
            <a:ahLst/>
            <a:cxnLst/>
            <a:rect r="r" b="b" t="t" l="l"/>
            <a:pathLst>
              <a:path h="9110705" w="6445824">
                <a:moveTo>
                  <a:pt x="0" y="0"/>
                </a:moveTo>
                <a:lnTo>
                  <a:pt x="6445823" y="0"/>
                </a:lnTo>
                <a:lnTo>
                  <a:pt x="6445823" y="9110705"/>
                </a:lnTo>
                <a:lnTo>
                  <a:pt x="0" y="911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066">
            <a:off x="10712572" y="1126868"/>
            <a:ext cx="8167201" cy="5555754"/>
          </a:xfrm>
          <a:custGeom>
            <a:avLst/>
            <a:gdLst/>
            <a:ahLst/>
            <a:cxnLst/>
            <a:rect r="r" b="b" t="t" l="l"/>
            <a:pathLst>
              <a:path h="5555754" w="8167201">
                <a:moveTo>
                  <a:pt x="0" y="0"/>
                </a:moveTo>
                <a:lnTo>
                  <a:pt x="8167201" y="0"/>
                </a:lnTo>
                <a:lnTo>
                  <a:pt x="8167201" y="5555754"/>
                </a:lnTo>
                <a:lnTo>
                  <a:pt x="0" y="555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126" r="0" b="-51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79830">
            <a:off x="-681249" y="-99531"/>
            <a:ext cx="2581698" cy="2858163"/>
          </a:xfrm>
          <a:custGeom>
            <a:avLst/>
            <a:gdLst/>
            <a:ahLst/>
            <a:cxnLst/>
            <a:rect r="r" b="b" t="t" l="l"/>
            <a:pathLst>
              <a:path h="2858163" w="2581698">
                <a:moveTo>
                  <a:pt x="0" y="0"/>
                </a:moveTo>
                <a:lnTo>
                  <a:pt x="2581698" y="0"/>
                </a:lnTo>
                <a:lnTo>
                  <a:pt x="2581698" y="2858164"/>
                </a:lnTo>
                <a:lnTo>
                  <a:pt x="0" y="2858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9752" y="4655894"/>
            <a:ext cx="8110616" cy="114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1"/>
              </a:lnSpc>
              <a:spcBef>
                <a:spcPct val="0"/>
              </a:spcBef>
            </a:pPr>
            <a:r>
              <a:rPr lang="en-US" b="true" sz="8708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5474">
            <a:off x="1977738" y="588148"/>
            <a:ext cx="6445824" cy="9110705"/>
          </a:xfrm>
          <a:custGeom>
            <a:avLst/>
            <a:gdLst/>
            <a:ahLst/>
            <a:cxnLst/>
            <a:rect r="r" b="b" t="t" l="l"/>
            <a:pathLst>
              <a:path h="9110705" w="6445824">
                <a:moveTo>
                  <a:pt x="0" y="0"/>
                </a:moveTo>
                <a:lnTo>
                  <a:pt x="6445824" y="0"/>
                </a:lnTo>
                <a:lnTo>
                  <a:pt x="6445824" y="9110704"/>
                </a:lnTo>
                <a:lnTo>
                  <a:pt x="0" y="9110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95707">
            <a:off x="15909689" y="-5018776"/>
            <a:ext cx="4407613" cy="8229600"/>
          </a:xfrm>
          <a:custGeom>
            <a:avLst/>
            <a:gdLst/>
            <a:ahLst/>
            <a:cxnLst/>
            <a:rect r="r" b="b" t="t" l="l"/>
            <a:pathLst>
              <a:path h="8229600" w="4407613">
                <a:moveTo>
                  <a:pt x="0" y="0"/>
                </a:moveTo>
                <a:lnTo>
                  <a:pt x="4407614" y="0"/>
                </a:lnTo>
                <a:lnTo>
                  <a:pt x="44076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5112" y="-527015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474">
            <a:off x="2259330" y="1028700"/>
            <a:ext cx="5882640" cy="8229600"/>
          </a:xfrm>
          <a:custGeom>
            <a:avLst/>
            <a:gdLst/>
            <a:ahLst/>
            <a:cxnLst/>
            <a:rect r="r" b="b" t="t" l="l"/>
            <a:pathLst>
              <a:path h="8229600" w="5882640">
                <a:moveTo>
                  <a:pt x="0" y="0"/>
                </a:moveTo>
                <a:lnTo>
                  <a:pt x="5882640" y="0"/>
                </a:lnTo>
                <a:lnTo>
                  <a:pt x="5882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985" r="0" b="-4985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555749">
            <a:off x="16173213" y="6503479"/>
            <a:ext cx="3880565" cy="4474446"/>
          </a:xfrm>
          <a:custGeom>
            <a:avLst/>
            <a:gdLst/>
            <a:ahLst/>
            <a:cxnLst/>
            <a:rect r="r" b="b" t="t" l="l"/>
            <a:pathLst>
              <a:path h="4474446" w="3880565">
                <a:moveTo>
                  <a:pt x="3880565" y="0"/>
                </a:moveTo>
                <a:lnTo>
                  <a:pt x="0" y="0"/>
                </a:lnTo>
                <a:lnTo>
                  <a:pt x="0" y="4474446"/>
                </a:lnTo>
                <a:lnTo>
                  <a:pt x="3880565" y="4474446"/>
                </a:lnTo>
                <a:lnTo>
                  <a:pt x="388056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5749">
            <a:off x="16395995" y="6935709"/>
            <a:ext cx="2816773" cy="3336260"/>
          </a:xfrm>
          <a:custGeom>
            <a:avLst/>
            <a:gdLst/>
            <a:ahLst/>
            <a:cxnLst/>
            <a:rect r="r" b="b" t="t" l="l"/>
            <a:pathLst>
              <a:path h="3336260" w="2816773">
                <a:moveTo>
                  <a:pt x="0" y="0"/>
                </a:moveTo>
                <a:lnTo>
                  <a:pt x="2816773" y="0"/>
                </a:lnTo>
                <a:lnTo>
                  <a:pt x="2816773" y="3336260"/>
                </a:lnTo>
                <a:lnTo>
                  <a:pt x="0" y="3336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53993" y="6683302"/>
            <a:ext cx="2708287" cy="4114800"/>
          </a:xfrm>
          <a:custGeom>
            <a:avLst/>
            <a:gdLst/>
            <a:ahLst/>
            <a:cxnLst/>
            <a:rect r="r" b="b" t="t" l="l"/>
            <a:pathLst>
              <a:path h="4114800" w="2708287">
                <a:moveTo>
                  <a:pt x="2708286" y="0"/>
                </a:moveTo>
                <a:lnTo>
                  <a:pt x="0" y="0"/>
                </a:lnTo>
                <a:lnTo>
                  <a:pt x="0" y="4114800"/>
                </a:lnTo>
                <a:lnTo>
                  <a:pt x="2708286" y="4114800"/>
                </a:lnTo>
                <a:lnTo>
                  <a:pt x="270828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66537" y="1765373"/>
            <a:ext cx="6779323" cy="2732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4"/>
              </a:lnSpc>
              <a:spcBef>
                <a:spcPct val="0"/>
              </a:spcBef>
            </a:pPr>
            <a:r>
              <a:rPr lang="en-US" b="true" sz="10661" strike="noStrike" u="none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 Agenda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8704" y="4450801"/>
            <a:ext cx="6741223" cy="429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b="true" sz="3500" i="true">
                <a:solidFill>
                  <a:srgbClr val="7F4E17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1- Problem Statement</a:t>
            </a:r>
          </a:p>
          <a:p>
            <a:pPr algn="ctr">
              <a:lnSpc>
                <a:spcPts val="6860"/>
              </a:lnSpc>
            </a:pPr>
            <a:r>
              <a:rPr lang="en-US" b="true" sz="3500" i="true">
                <a:solidFill>
                  <a:srgbClr val="7F4E17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2-Pains </a:t>
            </a:r>
          </a:p>
          <a:p>
            <a:pPr algn="ctr">
              <a:lnSpc>
                <a:spcPts val="6860"/>
              </a:lnSpc>
            </a:pPr>
            <a:r>
              <a:rPr lang="en-US" b="true" sz="3500" i="true">
                <a:solidFill>
                  <a:srgbClr val="7F4E17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3- Our Solutions</a:t>
            </a:r>
          </a:p>
          <a:p>
            <a:pPr algn="ctr">
              <a:lnSpc>
                <a:spcPts val="6860"/>
              </a:lnSpc>
            </a:pPr>
            <a:r>
              <a:rPr lang="en-US" b="true" sz="3500" i="true">
                <a:solidFill>
                  <a:srgbClr val="7F4E17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4- Demo </a:t>
            </a:r>
          </a:p>
          <a:p>
            <a:pPr algn="ctr" marL="0" indent="0" lvl="0">
              <a:lnSpc>
                <a:spcPts val="68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325" y="-823783"/>
            <a:ext cx="13125450" cy="13125450"/>
          </a:xfrm>
          <a:custGeom>
            <a:avLst/>
            <a:gdLst/>
            <a:ahLst/>
            <a:cxnLst/>
            <a:rect r="r" b="b" t="t" l="l"/>
            <a:pathLst>
              <a:path h="13125450" w="13125450">
                <a:moveTo>
                  <a:pt x="0" y="0"/>
                </a:moveTo>
                <a:lnTo>
                  <a:pt x="13125450" y="0"/>
                </a:lnTo>
                <a:lnTo>
                  <a:pt x="13125450" y="13125450"/>
                </a:lnTo>
                <a:lnTo>
                  <a:pt x="0" y="1312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5375" y="7901251"/>
            <a:ext cx="7484703" cy="2385749"/>
          </a:xfrm>
          <a:custGeom>
            <a:avLst/>
            <a:gdLst/>
            <a:ahLst/>
            <a:cxnLst/>
            <a:rect r="r" b="b" t="t" l="l"/>
            <a:pathLst>
              <a:path h="2385749" w="7484703">
                <a:moveTo>
                  <a:pt x="0" y="0"/>
                </a:moveTo>
                <a:lnTo>
                  <a:pt x="7484703" y="0"/>
                </a:lnTo>
                <a:lnTo>
                  <a:pt x="7484703" y="2385749"/>
                </a:lnTo>
                <a:lnTo>
                  <a:pt x="0" y="238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73549"/>
            <a:ext cx="11388685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The Economic Lifeline — Why T</a:t>
            </a: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ourism Matters to Egypt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91372"/>
            <a:ext cx="14916188" cy="667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T</a:t>
            </a: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ourism is one of Egypt’s top economic pillars, accounting for ~12% of GDP and employing over 2.5 million Egyptians (UNWTO, 2023).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In 2010, Egypt’s tourism reached a peak: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→ 14.7 million visitors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→ $12.5 billion in revenue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→ 11%+ of national GDP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Largest source of foreign currency — tourism revenues outpace remittances and Suez Canal fees in some years.</a:t>
            </a:r>
          </a:p>
          <a:p>
            <a:pPr algn="l">
              <a:lnSpc>
                <a:spcPts val="5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325" y="-823783"/>
            <a:ext cx="13125450" cy="13125450"/>
          </a:xfrm>
          <a:custGeom>
            <a:avLst/>
            <a:gdLst/>
            <a:ahLst/>
            <a:cxnLst/>
            <a:rect r="r" b="b" t="t" l="l"/>
            <a:pathLst>
              <a:path h="13125450" w="13125450">
                <a:moveTo>
                  <a:pt x="0" y="0"/>
                </a:moveTo>
                <a:lnTo>
                  <a:pt x="13125450" y="0"/>
                </a:lnTo>
                <a:lnTo>
                  <a:pt x="13125450" y="13125450"/>
                </a:lnTo>
                <a:lnTo>
                  <a:pt x="0" y="1312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5375" y="7901251"/>
            <a:ext cx="7484703" cy="2385749"/>
          </a:xfrm>
          <a:custGeom>
            <a:avLst/>
            <a:gdLst/>
            <a:ahLst/>
            <a:cxnLst/>
            <a:rect r="r" b="b" t="t" l="l"/>
            <a:pathLst>
              <a:path h="2385749" w="7484703">
                <a:moveTo>
                  <a:pt x="0" y="0"/>
                </a:moveTo>
                <a:lnTo>
                  <a:pt x="7484703" y="0"/>
                </a:lnTo>
                <a:lnTo>
                  <a:pt x="7484703" y="2385749"/>
                </a:lnTo>
                <a:lnTo>
                  <a:pt x="0" y="238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5310" y="1073549"/>
            <a:ext cx="11335465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A Decade of Disruption — Fr</a:t>
            </a: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om Revolution to Pandemic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310" y="2726326"/>
            <a:ext cx="12577674" cy="517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P</a:t>
            </a: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ost-2011 Revolution, tourism collapsed due to political instability and safety concerns.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COVID-19 was a second major blow — tourism dropped by 70% in 2020, bringing widespread poverty and unemployment.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While 2023 saw a recovery (13M+ tourists), it still hasn’t surpassed pre-2010 levels.</a:t>
            </a:r>
          </a:p>
          <a:p>
            <a:pPr algn="l">
              <a:lnSpc>
                <a:spcPts val="5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630002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6"/>
                </a:lnTo>
                <a:lnTo>
                  <a:pt x="0" y="173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0" y="9630002"/>
            <a:ext cx="7315200" cy="1733097"/>
          </a:xfrm>
          <a:custGeom>
            <a:avLst/>
            <a:gdLst/>
            <a:ahLst/>
            <a:cxnLst/>
            <a:rect r="r" b="b" t="t" l="l"/>
            <a:pathLst>
              <a:path h="1733097" w="7315200">
                <a:moveTo>
                  <a:pt x="0" y="0"/>
                </a:moveTo>
                <a:lnTo>
                  <a:pt x="7315200" y="0"/>
                </a:lnTo>
                <a:lnTo>
                  <a:pt x="7315200" y="1733096"/>
                </a:lnTo>
                <a:lnTo>
                  <a:pt x="0" y="173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44651">
            <a:off x="11755211" y="7288238"/>
            <a:ext cx="7595419" cy="3940124"/>
          </a:xfrm>
          <a:custGeom>
            <a:avLst/>
            <a:gdLst/>
            <a:ahLst/>
            <a:cxnLst/>
            <a:rect r="r" b="b" t="t" l="l"/>
            <a:pathLst>
              <a:path h="3940124" w="7595419">
                <a:moveTo>
                  <a:pt x="0" y="0"/>
                </a:moveTo>
                <a:lnTo>
                  <a:pt x="7595420" y="0"/>
                </a:lnTo>
                <a:lnTo>
                  <a:pt x="7595420" y="3940124"/>
                </a:lnTo>
                <a:lnTo>
                  <a:pt x="0" y="394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059066">
            <a:off x="11573261" y="-650608"/>
            <a:ext cx="6445824" cy="9110705"/>
          </a:xfrm>
          <a:custGeom>
            <a:avLst/>
            <a:gdLst/>
            <a:ahLst/>
            <a:cxnLst/>
            <a:rect r="r" b="b" t="t" l="l"/>
            <a:pathLst>
              <a:path h="9110705" w="6445824">
                <a:moveTo>
                  <a:pt x="0" y="0"/>
                </a:moveTo>
                <a:lnTo>
                  <a:pt x="6445823" y="0"/>
                </a:lnTo>
                <a:lnTo>
                  <a:pt x="6445823" y="9110705"/>
                </a:lnTo>
                <a:lnTo>
                  <a:pt x="0" y="911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98066">
            <a:off x="10712572" y="1126868"/>
            <a:ext cx="8167201" cy="5555754"/>
          </a:xfrm>
          <a:custGeom>
            <a:avLst/>
            <a:gdLst/>
            <a:ahLst/>
            <a:cxnLst/>
            <a:rect r="r" b="b" t="t" l="l"/>
            <a:pathLst>
              <a:path h="5555754" w="8167201">
                <a:moveTo>
                  <a:pt x="0" y="0"/>
                </a:moveTo>
                <a:lnTo>
                  <a:pt x="8167201" y="0"/>
                </a:lnTo>
                <a:lnTo>
                  <a:pt x="8167201" y="5555754"/>
                </a:lnTo>
                <a:lnTo>
                  <a:pt x="0" y="5555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126" r="0" b="-51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79830">
            <a:off x="-681249" y="-99531"/>
            <a:ext cx="2581698" cy="2858163"/>
          </a:xfrm>
          <a:custGeom>
            <a:avLst/>
            <a:gdLst/>
            <a:ahLst/>
            <a:cxnLst/>
            <a:rect r="r" b="b" t="t" l="l"/>
            <a:pathLst>
              <a:path h="2858163" w="2581698">
                <a:moveTo>
                  <a:pt x="0" y="0"/>
                </a:moveTo>
                <a:lnTo>
                  <a:pt x="2581698" y="0"/>
                </a:lnTo>
                <a:lnTo>
                  <a:pt x="2581698" y="2858164"/>
                </a:lnTo>
                <a:lnTo>
                  <a:pt x="0" y="2858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6014" y="3031722"/>
            <a:ext cx="8110616" cy="549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1"/>
              </a:lnSpc>
            </a:pPr>
            <a:r>
              <a:rPr lang="en-US" sz="8708" b="true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WHAT IS THE PAIN IN TOURISTS’ POV?</a:t>
            </a:r>
          </a:p>
          <a:p>
            <a:pPr algn="ctr" marL="0" indent="0" lvl="0">
              <a:lnSpc>
                <a:spcPts val="86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325" y="-823783"/>
            <a:ext cx="13125450" cy="13125450"/>
          </a:xfrm>
          <a:custGeom>
            <a:avLst/>
            <a:gdLst/>
            <a:ahLst/>
            <a:cxnLst/>
            <a:rect r="r" b="b" t="t" l="l"/>
            <a:pathLst>
              <a:path h="13125450" w="13125450">
                <a:moveTo>
                  <a:pt x="0" y="0"/>
                </a:moveTo>
                <a:lnTo>
                  <a:pt x="13125450" y="0"/>
                </a:lnTo>
                <a:lnTo>
                  <a:pt x="13125450" y="13125450"/>
                </a:lnTo>
                <a:lnTo>
                  <a:pt x="0" y="1312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3347" y="8065425"/>
            <a:ext cx="7484703" cy="2385749"/>
          </a:xfrm>
          <a:custGeom>
            <a:avLst/>
            <a:gdLst/>
            <a:ahLst/>
            <a:cxnLst/>
            <a:rect r="r" b="b" t="t" l="l"/>
            <a:pathLst>
              <a:path h="2385749" w="7484703">
                <a:moveTo>
                  <a:pt x="0" y="0"/>
                </a:moveTo>
                <a:lnTo>
                  <a:pt x="7484703" y="0"/>
                </a:lnTo>
                <a:lnTo>
                  <a:pt x="7484703" y="2385750"/>
                </a:lnTo>
                <a:lnTo>
                  <a:pt x="0" y="23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804" y="403283"/>
            <a:ext cx="12530617" cy="3083706"/>
          </a:xfrm>
          <a:custGeom>
            <a:avLst/>
            <a:gdLst/>
            <a:ahLst/>
            <a:cxnLst/>
            <a:rect r="r" b="b" t="t" l="l"/>
            <a:pathLst>
              <a:path h="3083706" w="12530617">
                <a:moveTo>
                  <a:pt x="0" y="0"/>
                </a:moveTo>
                <a:lnTo>
                  <a:pt x="12530617" y="0"/>
                </a:lnTo>
                <a:lnTo>
                  <a:pt x="12530617" y="3083707"/>
                </a:lnTo>
                <a:lnTo>
                  <a:pt x="0" y="3083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53166" y="6228398"/>
            <a:ext cx="12530617" cy="2813109"/>
          </a:xfrm>
          <a:custGeom>
            <a:avLst/>
            <a:gdLst/>
            <a:ahLst/>
            <a:cxnLst/>
            <a:rect r="r" b="b" t="t" l="l"/>
            <a:pathLst>
              <a:path h="2813109" w="12530617">
                <a:moveTo>
                  <a:pt x="0" y="0"/>
                </a:moveTo>
                <a:lnTo>
                  <a:pt x="12530617" y="0"/>
                </a:lnTo>
                <a:lnTo>
                  <a:pt x="12530617" y="2813110"/>
                </a:lnTo>
                <a:lnTo>
                  <a:pt x="0" y="281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4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79944" y="3148971"/>
            <a:ext cx="12328112" cy="3079427"/>
          </a:xfrm>
          <a:custGeom>
            <a:avLst/>
            <a:gdLst/>
            <a:ahLst/>
            <a:cxnLst/>
            <a:rect r="r" b="b" t="t" l="l"/>
            <a:pathLst>
              <a:path h="3079427" w="12328112">
                <a:moveTo>
                  <a:pt x="0" y="0"/>
                </a:moveTo>
                <a:lnTo>
                  <a:pt x="12328112" y="0"/>
                </a:lnTo>
                <a:lnTo>
                  <a:pt x="12328112" y="3079427"/>
                </a:lnTo>
                <a:lnTo>
                  <a:pt x="0" y="307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09637" y="5046339"/>
            <a:ext cx="12328112" cy="3079427"/>
          </a:xfrm>
          <a:custGeom>
            <a:avLst/>
            <a:gdLst/>
            <a:ahLst/>
            <a:cxnLst/>
            <a:rect r="r" b="b" t="t" l="l"/>
            <a:pathLst>
              <a:path h="3079427" w="12328112">
                <a:moveTo>
                  <a:pt x="0" y="0"/>
                </a:moveTo>
                <a:lnTo>
                  <a:pt x="12328112" y="0"/>
                </a:lnTo>
                <a:lnTo>
                  <a:pt x="12328112" y="3079428"/>
                </a:lnTo>
                <a:lnTo>
                  <a:pt x="0" y="3079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07389" y="5143500"/>
            <a:ext cx="12074816" cy="2982267"/>
          </a:xfrm>
          <a:custGeom>
            <a:avLst/>
            <a:gdLst/>
            <a:ahLst/>
            <a:cxnLst/>
            <a:rect r="r" b="b" t="t" l="l"/>
            <a:pathLst>
              <a:path h="2982267" w="12074816">
                <a:moveTo>
                  <a:pt x="0" y="0"/>
                </a:moveTo>
                <a:lnTo>
                  <a:pt x="12074817" y="0"/>
                </a:lnTo>
                <a:lnTo>
                  <a:pt x="12074817" y="2982267"/>
                </a:lnTo>
                <a:lnTo>
                  <a:pt x="0" y="298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0266" y="2351673"/>
            <a:ext cx="12458155" cy="2791827"/>
          </a:xfrm>
          <a:custGeom>
            <a:avLst/>
            <a:gdLst/>
            <a:ahLst/>
            <a:cxnLst/>
            <a:rect r="r" b="b" t="t" l="l"/>
            <a:pathLst>
              <a:path h="2791827" w="12458155">
                <a:moveTo>
                  <a:pt x="0" y="0"/>
                </a:moveTo>
                <a:lnTo>
                  <a:pt x="12458155" y="0"/>
                </a:lnTo>
                <a:lnTo>
                  <a:pt x="12458155" y="2791827"/>
                </a:lnTo>
                <a:lnTo>
                  <a:pt x="0" y="27918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0911" y="7005153"/>
            <a:ext cx="12564927" cy="2983807"/>
          </a:xfrm>
          <a:custGeom>
            <a:avLst/>
            <a:gdLst/>
            <a:ahLst/>
            <a:cxnLst/>
            <a:rect r="r" b="b" t="t" l="l"/>
            <a:pathLst>
              <a:path h="2983807" w="12564927">
                <a:moveTo>
                  <a:pt x="0" y="0"/>
                </a:moveTo>
                <a:lnTo>
                  <a:pt x="12564927" y="0"/>
                </a:lnTo>
                <a:lnTo>
                  <a:pt x="12564927" y="2983807"/>
                </a:lnTo>
                <a:lnTo>
                  <a:pt x="0" y="2983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03375" y="403283"/>
            <a:ext cx="11984675" cy="3453797"/>
          </a:xfrm>
          <a:custGeom>
            <a:avLst/>
            <a:gdLst/>
            <a:ahLst/>
            <a:cxnLst/>
            <a:rect r="r" b="b" t="t" l="l"/>
            <a:pathLst>
              <a:path h="3453797" w="11984675">
                <a:moveTo>
                  <a:pt x="0" y="0"/>
                </a:moveTo>
                <a:lnTo>
                  <a:pt x="11984675" y="0"/>
                </a:lnTo>
                <a:lnTo>
                  <a:pt x="11984675" y="3453797"/>
                </a:lnTo>
                <a:lnTo>
                  <a:pt x="0" y="3453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25325" y="-823783"/>
            <a:ext cx="13125450" cy="13125450"/>
          </a:xfrm>
          <a:custGeom>
            <a:avLst/>
            <a:gdLst/>
            <a:ahLst/>
            <a:cxnLst/>
            <a:rect r="r" b="b" t="t" l="l"/>
            <a:pathLst>
              <a:path h="13125450" w="13125450">
                <a:moveTo>
                  <a:pt x="0" y="0"/>
                </a:moveTo>
                <a:lnTo>
                  <a:pt x="13125450" y="0"/>
                </a:lnTo>
                <a:lnTo>
                  <a:pt x="13125450" y="13125450"/>
                </a:lnTo>
                <a:lnTo>
                  <a:pt x="0" y="1312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5375" y="7901251"/>
            <a:ext cx="7484703" cy="2385749"/>
          </a:xfrm>
          <a:custGeom>
            <a:avLst/>
            <a:gdLst/>
            <a:ahLst/>
            <a:cxnLst/>
            <a:rect r="r" b="b" t="t" l="l"/>
            <a:pathLst>
              <a:path h="2385749" w="7484703">
                <a:moveTo>
                  <a:pt x="0" y="0"/>
                </a:moveTo>
                <a:lnTo>
                  <a:pt x="7484703" y="0"/>
                </a:lnTo>
                <a:lnTo>
                  <a:pt x="7484703" y="2385749"/>
                </a:lnTo>
                <a:lnTo>
                  <a:pt x="0" y="238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6405" y="1073549"/>
            <a:ext cx="10013276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The Hidden Pain Points in Egypt’s</a:t>
            </a:r>
            <a:r>
              <a:rPr lang="en-US" b="true" sz="3500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 Tourism Today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73509"/>
            <a:ext cx="15351261" cy="59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Over-c</a:t>
            </a: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oncentration on a few landmarks (e.g., Pyramids, Luxor, Sharm) → overcrowding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46% of travelers reported overcrowding as a top negative experience (Booking.com, 2023)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Long</a:t>
            </a: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 wait times, disorganization, lack of real-time updates (TripAdvisor reviews)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Underutilized gems in Upper Egypt, Western Desert, etc. — receiving only a few thousand annual visitors</a:t>
            </a:r>
          </a:p>
          <a:p>
            <a:pPr algn="l" marL="649847" indent="-324924" lvl="1">
              <a:lnSpc>
                <a:spcPts val="58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9" i="true">
                <a:solidFill>
                  <a:srgbClr val="000000"/>
                </a:solidFill>
                <a:latin typeface="Aleo Bold Italics"/>
                <a:ea typeface="Aleo Bold Italics"/>
                <a:cs typeface="Aleo Bold Italics"/>
                <a:sym typeface="Aleo Bold Italics"/>
              </a:rPr>
              <a:t>70%+ of tourists visit only a small number of sites (UNWTO)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6686" y="0"/>
            <a:ext cx="12759286" cy="12743337"/>
          </a:xfrm>
          <a:custGeom>
            <a:avLst/>
            <a:gdLst/>
            <a:ahLst/>
            <a:cxnLst/>
            <a:rect r="r" b="b" t="t" l="l"/>
            <a:pathLst>
              <a:path h="12743337" w="12759286">
                <a:moveTo>
                  <a:pt x="0" y="0"/>
                </a:moveTo>
                <a:lnTo>
                  <a:pt x="12759287" y="0"/>
                </a:lnTo>
                <a:lnTo>
                  <a:pt x="12759287" y="12743337"/>
                </a:lnTo>
                <a:lnTo>
                  <a:pt x="0" y="1274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8914" y="6809568"/>
            <a:ext cx="7798172" cy="4211664"/>
          </a:xfrm>
          <a:custGeom>
            <a:avLst/>
            <a:gdLst/>
            <a:ahLst/>
            <a:cxnLst/>
            <a:rect r="r" b="b" t="t" l="l"/>
            <a:pathLst>
              <a:path h="4211664" w="7798172">
                <a:moveTo>
                  <a:pt x="0" y="0"/>
                </a:moveTo>
                <a:lnTo>
                  <a:pt x="7798172" y="0"/>
                </a:lnTo>
                <a:lnTo>
                  <a:pt x="7798172" y="4211664"/>
                </a:lnTo>
                <a:lnTo>
                  <a:pt x="0" y="421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11772" y="1809577"/>
          <a:ext cx="13464457" cy="7124542"/>
        </p:xfrm>
        <a:graphic>
          <a:graphicData uri="http://schemas.openxmlformats.org/drawingml/2006/table">
            <a:tbl>
              <a:tblPr/>
              <a:tblGrid>
                <a:gridCol w="6732228"/>
                <a:gridCol w="6732228"/>
              </a:tblGrid>
              <a:tr h="15128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Halant Bold"/>
                          <a:ea typeface="Halant Bold"/>
                          <a:cs typeface="Halant Bold"/>
                          <a:sym typeface="Halant Bold"/>
                        </a:rPr>
                        <a:t>Pain 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Halant Bold"/>
                          <a:ea typeface="Halant Bold"/>
                          <a:cs typeface="Halant Bold"/>
                          <a:sym typeface="Halant Bold"/>
                        </a:rPr>
                        <a:t>Our AI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1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Halant Bold"/>
                          <a:ea typeface="Halant Bold"/>
                          <a:cs typeface="Halant Bold"/>
                          <a:sym typeface="Halant Bold"/>
                        </a:rPr>
                        <a:t>Overcrowding at major landmarks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Mood-Based Recommendation (One-Day)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1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Lack of planning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Halant Bold"/>
                          <a:ea typeface="Halant Bold"/>
                          <a:cs typeface="Halant Bold"/>
                          <a:sym typeface="Halant Bold"/>
                        </a:rPr>
                        <a:t>Prompt-Based RAG Trip Planner (Multi-Day)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33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Halant Bold"/>
                          <a:ea typeface="Halant Bold"/>
                          <a:cs typeface="Halant Bold"/>
                          <a:sym typeface="Halant Bold"/>
                        </a:rPr>
                        <a:t>Ignored regional gems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Visual Landmark Recommendation (Image + Text)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5564163" y="247823"/>
            <a:ext cx="6526203" cy="1561754"/>
            <a:chOff x="0" y="0"/>
            <a:chExt cx="8701603" cy="208233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3825"/>
              <a:ext cx="8701603" cy="1186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29"/>
                </a:lnSpc>
                <a:spcBef>
                  <a:spcPct val="0"/>
                </a:spcBef>
              </a:pPr>
              <a:r>
                <a:rPr lang="en-US" b="true" sz="6494">
                  <a:solidFill>
                    <a:srgbClr val="000000"/>
                  </a:solidFill>
                  <a:latin typeface="Halant Bold"/>
                  <a:ea typeface="Halant Bold"/>
                  <a:cs typeface="Halant Bold"/>
                  <a:sym typeface="Halant Bold"/>
                </a:rPr>
                <a:t>Our Solution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60590" y="1740764"/>
              <a:ext cx="6780422" cy="34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2192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3200" y="-94712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7283" y="7867650"/>
            <a:ext cx="6522017" cy="4114800"/>
          </a:xfrm>
          <a:custGeom>
            <a:avLst/>
            <a:gdLst/>
            <a:ahLst/>
            <a:cxnLst/>
            <a:rect r="r" b="b" t="t" l="l"/>
            <a:pathLst>
              <a:path h="4114800" w="6522017">
                <a:moveTo>
                  <a:pt x="0" y="0"/>
                </a:moveTo>
                <a:lnTo>
                  <a:pt x="6522017" y="0"/>
                </a:lnTo>
                <a:lnTo>
                  <a:pt x="6522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085" y="811246"/>
            <a:ext cx="17089831" cy="164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45"/>
              </a:lnSpc>
              <a:spcBef>
                <a:spcPct val="0"/>
              </a:spcBef>
            </a:pPr>
            <a:r>
              <a:rPr lang="en-US" b="true" sz="6409">
                <a:solidFill>
                  <a:srgbClr val="000000"/>
                </a:solidFill>
                <a:latin typeface="Halant Bold"/>
                <a:ea typeface="Halant Bold"/>
                <a:cs typeface="Halant Bold"/>
                <a:sym typeface="Halant Bold"/>
              </a:rPr>
              <a:t>Novelty &amp; Innovation —What Makes Our System Unique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966" y="3155230"/>
            <a:ext cx="15808068" cy="582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5"/>
              </a:lnSpc>
            </a:pPr>
            <a:r>
              <a:rPr lang="en-US" sz="3385" b="true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1. Multimodal AI for Travel Planning</a:t>
            </a:r>
          </a:p>
          <a:p>
            <a:pPr algn="l">
              <a:lnSpc>
                <a:spcPts val="6635"/>
              </a:lnSpc>
            </a:pPr>
          </a:p>
          <a:p>
            <a:pPr algn="l">
              <a:lnSpc>
                <a:spcPts val="6635"/>
              </a:lnSpc>
              <a:spcBef>
                <a:spcPct val="0"/>
              </a:spcBef>
            </a:pP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We combine text, mood, and image</a:t>
            </a:r>
            <a:r>
              <a:rPr lang="en-US" b="true" sz="3385">
                <a:solidFill>
                  <a:srgbClr val="000000"/>
                </a:solidFill>
                <a:latin typeface="Aleo Bold"/>
                <a:ea typeface="Aleo Bold"/>
                <a:cs typeface="Aleo Bold"/>
                <a:sym typeface="Aleo Bold"/>
              </a:rPr>
              <a:t> input to power a fully personalized recommendation experience — something not offered by mainstream travel apps like Booking.com or TripAdvisor.</a:t>
            </a:r>
          </a:p>
          <a:p>
            <a:pPr algn="l">
              <a:lnSpc>
                <a:spcPts val="6635"/>
              </a:lnSpc>
              <a:spcBef>
                <a:spcPct val="0"/>
              </a:spcBef>
            </a:pPr>
          </a:p>
          <a:p>
            <a:pPr algn="l">
              <a:lnSpc>
                <a:spcPts val="66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DAGvF2daq0I</dc:identifier>
  <dcterms:modified xsi:type="dcterms:W3CDTF">2011-08-01T06:04:30Z</dcterms:modified>
  <cp:revision>1</cp:revision>
  <dc:title>Copy of Ancient Egypt Geography Slides</dc:title>
</cp:coreProperties>
</file>